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Würstle" userId="efc89f8071a1bc53" providerId="LiveId" clId="{0A01DF9D-1974-4123-8A05-F16E951FBCB9}"/>
    <pc:docChg chg="modSld">
      <pc:chgData name="A Würstle" userId="efc89f8071a1bc53" providerId="LiveId" clId="{0A01DF9D-1974-4123-8A05-F16E951FBCB9}" dt="2020-03-25T08:01:46.273" v="5" actId="20577"/>
      <pc:docMkLst>
        <pc:docMk/>
      </pc:docMkLst>
      <pc:sldChg chg="modSp">
        <pc:chgData name="A Würstle" userId="efc89f8071a1bc53" providerId="LiveId" clId="{0A01DF9D-1974-4123-8A05-F16E951FBCB9}" dt="2020-03-25T08:01:46.273" v="5" actId="20577"/>
        <pc:sldMkLst>
          <pc:docMk/>
          <pc:sldMk cId="950522026" sldId="264"/>
        </pc:sldMkLst>
        <pc:spChg chg="mod">
          <ac:chgData name="A Würstle" userId="efc89f8071a1bc53" providerId="LiveId" clId="{0A01DF9D-1974-4123-8A05-F16E951FBCB9}" dt="2020-03-25T08:01:46.273" v="5" actId="20577"/>
          <ac:spMkLst>
            <pc:docMk/>
            <pc:sldMk cId="950522026" sldId="264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030E-ADD4-4CAE-B6AF-AD83D50C3150}" type="datetimeFigureOut">
              <a:rPr lang="de-DE" smtClean="0"/>
              <a:pPr/>
              <a:t>25.03.2020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BB97-24DE-4F91-B443-340322033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/>
          </p:cNvSpPr>
          <p:nvPr/>
        </p:nvSpPr>
        <p:spPr>
          <a:xfrm>
            <a:off x="2051720" y="404664"/>
            <a:ext cx="6876256" cy="180020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5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sz="5400" b="1" dirty="0">
                <a:solidFill>
                  <a:schemeClr val="tx2"/>
                </a:solidFill>
                <a:latin typeface="Calibri" pitchFamily="34" charset="0"/>
              </a:rPr>
              <a:t>Herzlich willkommen!</a:t>
            </a:r>
          </a:p>
          <a:p>
            <a:pPr marL="0" indent="0" algn="ctr">
              <a:buNone/>
            </a:pPr>
            <a:r>
              <a:rPr lang="de-DE" sz="5400" dirty="0">
                <a:solidFill>
                  <a:schemeClr val="tx2"/>
                </a:solidFill>
                <a:latin typeface="Calibri" pitchFamily="34" charset="0"/>
              </a:rPr>
              <a:t>Hier einige kurze Informationen und Hinweise zum Übertritt an die </a:t>
            </a:r>
          </a:p>
          <a:p>
            <a:pPr marL="0" indent="0" algn="ctr">
              <a:buNone/>
            </a:pPr>
            <a:r>
              <a:rPr lang="de-DE" sz="5400" b="1" dirty="0">
                <a:solidFill>
                  <a:schemeClr val="tx2"/>
                </a:solidFill>
                <a:latin typeface="Calibri" pitchFamily="34" charset="0"/>
              </a:rPr>
              <a:t>Benedictus-Realschule Tutzing</a:t>
            </a:r>
          </a:p>
          <a:p>
            <a:pPr marL="0" indent="0" algn="ctr">
              <a:buNone/>
            </a:pP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116632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</a:rPr>
              <a:t>Benedictus-Realschule </a:t>
            </a:r>
          </a:p>
          <a:p>
            <a:pPr algn="ctr"/>
            <a:r>
              <a:rPr lang="de-DE" sz="1200" b="1" dirty="0">
                <a:solidFill>
                  <a:schemeClr val="tx2"/>
                </a:solidFill>
              </a:rPr>
              <a:t>des Schulwerks der Diözese Augsburg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021288"/>
            <a:ext cx="792088" cy="72153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32" y="5949280"/>
            <a:ext cx="1487076" cy="721539"/>
          </a:xfrm>
          <a:prstGeom prst="rect">
            <a:avLst/>
          </a:prstGeom>
        </p:spPr>
      </p:pic>
      <p:pic>
        <p:nvPicPr>
          <p:cNvPr id="11" name="Grafik 14" descr="hs vom se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3" b="18960"/>
          <a:stretch/>
        </p:blipFill>
        <p:spPr>
          <a:xfrm>
            <a:off x="467544" y="2132856"/>
            <a:ext cx="8172400" cy="3735388"/>
          </a:xfrm>
          <a:prstGeom prst="rect">
            <a:avLst/>
          </a:prstGeom>
        </p:spPr>
      </p:pic>
      <p:pic>
        <p:nvPicPr>
          <p:cNvPr id="1026" name="Picture 2" descr="C:\Users\user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21288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Schulwerk-Logo_rund_medium2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620688"/>
            <a:ext cx="968896" cy="968896"/>
          </a:xfrm>
          <a:prstGeom prst="rect">
            <a:avLst/>
          </a:prstGeom>
        </p:spPr>
      </p:pic>
      <p:pic>
        <p:nvPicPr>
          <p:cNvPr id="10" name="Grafik 9" descr="Fair Trade School Logo (small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587727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/>
          </p:cNvSpPr>
          <p:nvPr/>
        </p:nvSpPr>
        <p:spPr>
          <a:xfrm>
            <a:off x="2267744" y="764704"/>
            <a:ext cx="6876256" cy="83094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5400" dirty="0">
                <a:solidFill>
                  <a:schemeClr val="tx2"/>
                </a:solidFill>
                <a:latin typeface="Calibri" pitchFamily="34" charset="0"/>
              </a:rPr>
              <a:t> Vielen Dank für Ihre Aufmerksamkeit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116632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2"/>
                </a:solidFill>
              </a:rPr>
              <a:t>Benedictus-Realschule </a:t>
            </a:r>
          </a:p>
          <a:p>
            <a:pPr algn="ctr"/>
            <a:r>
              <a:rPr lang="de-DE" sz="1200" b="1" dirty="0">
                <a:solidFill>
                  <a:schemeClr val="tx2"/>
                </a:solidFill>
              </a:rPr>
              <a:t>des Schulwerks der Diözese Augsburg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949280"/>
            <a:ext cx="792088" cy="7215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32" y="5949280"/>
            <a:ext cx="1487076" cy="721539"/>
          </a:xfrm>
          <a:prstGeom prst="rect">
            <a:avLst/>
          </a:prstGeom>
        </p:spPr>
      </p:pic>
      <p:pic>
        <p:nvPicPr>
          <p:cNvPr id="7" name="Grafik 14" descr="hs vom se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3" b="18960"/>
          <a:stretch/>
        </p:blipFill>
        <p:spPr>
          <a:xfrm>
            <a:off x="0" y="1697791"/>
            <a:ext cx="9144000" cy="4179481"/>
          </a:xfrm>
          <a:prstGeom prst="rect">
            <a:avLst/>
          </a:prstGeom>
        </p:spPr>
      </p:pic>
      <p:pic>
        <p:nvPicPr>
          <p:cNvPr id="2050" name="Picture 2" descr="C:\Users\user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21288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Schulwerk-Logo_rund_medium2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  <p:pic>
        <p:nvPicPr>
          <p:cNvPr id="10" name="Grafik 9" descr="Fair Trade School Logo (small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587727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512" y="-977"/>
            <a:ext cx="9180512" cy="1502404"/>
            <a:chOff x="-36512" y="-977"/>
            <a:chExt cx="9180512" cy="1502404"/>
          </a:xfrm>
        </p:grpSpPr>
        <p:sp>
          <p:nvSpPr>
            <p:cNvPr id="4" name="Textfeld 3"/>
            <p:cNvSpPr txBox="1"/>
            <p:nvPr/>
          </p:nvSpPr>
          <p:spPr>
            <a:xfrm>
              <a:off x="-36512" y="11663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Benedictus-</a:t>
              </a:r>
            </a:p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Realschule 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-977"/>
              <a:ext cx="1992000" cy="1502404"/>
            </a:xfrm>
            <a:prstGeom prst="rect">
              <a:avLst/>
            </a:prstGeom>
          </p:spPr>
        </p:pic>
        <p:pic>
          <p:nvPicPr>
            <p:cNvPr id="6" name="Grafik 2" descr="DSC015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6" r="20223"/>
            <a:stretch/>
          </p:blipFill>
          <p:spPr bwMode="auto">
            <a:xfrm>
              <a:off x="6847843" y="-977"/>
              <a:ext cx="2296157" cy="14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2" descr="gart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2"/>
            <a:stretch/>
          </p:blipFill>
          <p:spPr bwMode="auto">
            <a:xfrm>
              <a:off x="1403649" y="-977"/>
              <a:ext cx="1862946" cy="15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F:\04-FERTIGE BILDER-JB 1213\Exkursionen\Abschlussfahrt 10 a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6" t="13270" r="6298"/>
            <a:stretch/>
          </p:blipFill>
          <p:spPr bwMode="auto">
            <a:xfrm>
              <a:off x="4876800" y="-977"/>
              <a:ext cx="2264229" cy="15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755576" y="2060848"/>
            <a:ext cx="7772400" cy="5191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 b="1" dirty="0">
                <a:solidFill>
                  <a:schemeClr val="tx2"/>
                </a:solidFill>
              </a:rPr>
              <a:t>Wie kommt man an die Benedictus-Realschule?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979712" y="2852936"/>
            <a:ext cx="5161316" cy="831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de-DE" sz="2000" dirty="0">
                <a:solidFill>
                  <a:schemeClr val="tx2"/>
                </a:solidFill>
              </a:rPr>
              <a:t>Anmeldung mit dem entsprechenden Zeugnis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203848" y="3789040"/>
            <a:ext cx="5651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Mo,     11. Mai  13.00 – 17.00 Uhr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Die</a:t>
            </a:r>
            <a:r>
              <a:rPr lang="de-DE" altLang="de-DE" sz="2000">
                <a:solidFill>
                  <a:schemeClr val="tx2"/>
                </a:solidFill>
                <a:latin typeface="+mn-lt"/>
              </a:rPr>
              <a:t>,     12. </a:t>
            </a: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Mai  12.00 – 15.00 Uhr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99592" y="3789040"/>
            <a:ext cx="1905000" cy="1066800"/>
          </a:xfrm>
          <a:prstGeom prst="wedgeRoundRectCallout">
            <a:avLst>
              <a:gd name="adj1" fmla="val -22750"/>
              <a:gd name="adj2" fmla="val -50041"/>
              <a:gd name="adj3" fmla="val 1666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de-DE" sz="2400" dirty="0">
                <a:solidFill>
                  <a:schemeClr val="tx2"/>
                </a:solidFill>
              </a:rPr>
              <a:t>Termine für </a:t>
            </a:r>
          </a:p>
          <a:p>
            <a:pPr algn="ctr">
              <a:defRPr/>
            </a:pPr>
            <a:r>
              <a:rPr lang="de-DE" sz="2400" dirty="0">
                <a:solidFill>
                  <a:schemeClr val="tx2"/>
                </a:solidFill>
              </a:rPr>
              <a:t>RS Tutzing</a:t>
            </a:r>
          </a:p>
        </p:txBody>
      </p:sp>
      <p:pic>
        <p:nvPicPr>
          <p:cNvPr id="13" name="Grafik 12" descr="Schulwerk-Logo_rund_medium2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19" grpId="0" autoUpdateAnimBg="0"/>
      <p:bldP spid="2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512" y="-977"/>
            <a:ext cx="9180512" cy="1502404"/>
            <a:chOff x="-36512" y="-977"/>
            <a:chExt cx="9180512" cy="1502404"/>
          </a:xfrm>
        </p:grpSpPr>
        <p:sp>
          <p:nvSpPr>
            <p:cNvPr id="4" name="Textfeld 3"/>
            <p:cNvSpPr txBox="1"/>
            <p:nvPr/>
          </p:nvSpPr>
          <p:spPr>
            <a:xfrm>
              <a:off x="-36512" y="11663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Benedictus-</a:t>
              </a:r>
            </a:p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Realschule 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-977"/>
              <a:ext cx="1992000" cy="1502404"/>
            </a:xfrm>
            <a:prstGeom prst="rect">
              <a:avLst/>
            </a:prstGeom>
          </p:spPr>
        </p:pic>
        <p:pic>
          <p:nvPicPr>
            <p:cNvPr id="6" name="Grafik 2" descr="DSC015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6" r="20223"/>
            <a:stretch/>
          </p:blipFill>
          <p:spPr bwMode="auto">
            <a:xfrm>
              <a:off x="6847843" y="-977"/>
              <a:ext cx="2296157" cy="14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2" descr="gart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2"/>
            <a:stretch/>
          </p:blipFill>
          <p:spPr bwMode="auto">
            <a:xfrm>
              <a:off x="1403649" y="-977"/>
              <a:ext cx="1862946" cy="15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F:\04-FERTIGE BILDER-JB 1213\Exkursionen\Abschlussfahrt 10 a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6" t="13270" r="6298"/>
            <a:stretch/>
          </p:blipFill>
          <p:spPr bwMode="auto">
            <a:xfrm>
              <a:off x="4876800" y="-977"/>
              <a:ext cx="2264229" cy="15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93624" y="1581737"/>
            <a:ext cx="7772400" cy="13731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 b="1" dirty="0">
                <a:solidFill>
                  <a:schemeClr val="tx2"/>
                </a:solidFill>
              </a:rPr>
              <a:t>Information für den Übertritt in die 5. Klasse </a:t>
            </a:r>
            <a:br>
              <a:rPr lang="de-DE" altLang="de-DE" sz="2800" b="1" dirty="0">
                <a:solidFill>
                  <a:schemeClr val="tx2"/>
                </a:solidFill>
              </a:rPr>
            </a:br>
            <a:r>
              <a:rPr lang="de-DE" altLang="de-DE" sz="2800" b="1" dirty="0">
                <a:solidFill>
                  <a:schemeClr val="tx2"/>
                </a:solidFill>
              </a:rPr>
              <a:t>(aus der 4. oder 5. Klasse der GS/MS)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59632" y="2636912"/>
            <a:ext cx="6697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accent2"/>
              </a:buClr>
              <a:buSzPct val="80000"/>
              <a:buNone/>
            </a:pPr>
            <a:r>
              <a:rPr lang="de-DE" altLang="de-DE" sz="2000" b="1" dirty="0">
                <a:solidFill>
                  <a:schemeClr val="tx2"/>
                </a:solidFill>
                <a:latin typeface="+mn-lt"/>
              </a:rPr>
              <a:t>Notwendige Unterlagen zur Anmeldung: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71600" y="3140968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            aus der 4.Klasse: </a:t>
            </a:r>
            <a:r>
              <a:rPr lang="de-DE" altLang="de-DE" sz="2000" dirty="0" err="1">
                <a:solidFill>
                  <a:schemeClr val="tx2"/>
                </a:solidFill>
                <a:latin typeface="+mn-lt"/>
              </a:rPr>
              <a:t>Übertrittszeugnis</a:t>
            </a: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im Original und</a:t>
            </a: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                                            Jahreszeugnis der 3.Klasse (Kopie)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71600" y="3861048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            aus der 5.Klasse: Jahreszeugnis der 4.Klasse (Kopie) und</a:t>
            </a: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                                            Zwischenzeugnis der 5.Klasse (Original)</a:t>
            </a:r>
          </a:p>
        </p:txBody>
      </p:sp>
      <p:pic>
        <p:nvPicPr>
          <p:cNvPr id="14" name="Grafik 13" descr="Schulwerk-Logo_rund_medium2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907704" y="4581128"/>
            <a:ext cx="69127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Kopie Geburtsurkunde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Passfoto für Fahrantrag (MVV)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Bankverbindung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Nachweis der Masernschutzimpfung  (Impfpass oder Bestätigung Arzt)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de-DE" alt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altLang="de-DE" dirty="0">
                <a:solidFill>
                  <a:schemeClr val="tx2">
                    <a:lumMod val="75000"/>
                  </a:schemeClr>
                </a:solidFill>
              </a:rPr>
              <a:t>ggf. Sorgerechtsbeschluss 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  <a:p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59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2" grpId="0" autoUpdateAnimBg="0"/>
      <p:bldP spid="13" grpId="0" autoUpdateAnimBg="0"/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512" y="-977"/>
            <a:ext cx="9180512" cy="1502404"/>
            <a:chOff x="-36512" y="-977"/>
            <a:chExt cx="9180512" cy="1502404"/>
          </a:xfrm>
        </p:grpSpPr>
        <p:sp>
          <p:nvSpPr>
            <p:cNvPr id="4" name="Textfeld 3"/>
            <p:cNvSpPr txBox="1"/>
            <p:nvPr/>
          </p:nvSpPr>
          <p:spPr>
            <a:xfrm>
              <a:off x="-36512" y="11663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Benedictus-</a:t>
              </a:r>
            </a:p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Realschule 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-977"/>
              <a:ext cx="1992000" cy="1502404"/>
            </a:xfrm>
            <a:prstGeom prst="rect">
              <a:avLst/>
            </a:prstGeom>
          </p:spPr>
        </p:pic>
        <p:pic>
          <p:nvPicPr>
            <p:cNvPr id="6" name="Grafik 2" descr="DSC015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6" r="20223"/>
            <a:stretch/>
          </p:blipFill>
          <p:spPr bwMode="auto">
            <a:xfrm>
              <a:off x="6847843" y="-977"/>
              <a:ext cx="2296157" cy="14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2" descr="gart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2"/>
            <a:stretch/>
          </p:blipFill>
          <p:spPr bwMode="auto">
            <a:xfrm>
              <a:off x="1403649" y="-977"/>
              <a:ext cx="1862946" cy="15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F:\04-FERTIGE BILDER-JB 1213\Exkursionen\Abschlussfahrt 10 a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6" t="13270" r="6298"/>
            <a:stretch/>
          </p:blipFill>
          <p:spPr bwMode="auto">
            <a:xfrm>
              <a:off x="4876800" y="-977"/>
              <a:ext cx="2264229" cy="15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748545" y="1844824"/>
            <a:ext cx="7772400" cy="4608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 b="1" dirty="0">
                <a:solidFill>
                  <a:schemeClr val="tx2"/>
                </a:solidFill>
              </a:rPr>
              <a:t>Unser Schulprofil</a:t>
            </a:r>
          </a:p>
          <a:p>
            <a:endParaRPr lang="de-DE" altLang="de-DE" sz="2800" b="1" dirty="0">
              <a:solidFill>
                <a:schemeClr val="tx2"/>
              </a:solidFill>
            </a:endParaRPr>
          </a:p>
          <a:p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Die Benedictus-Realschule Tutzing erteilt ihren Unterricht auf der Grundlage eines christlichen Menschen- und Weltverständnisses.</a:t>
            </a:r>
          </a:p>
          <a:p>
            <a:endParaRPr lang="de-DE" altLang="de-DE" sz="2000" dirty="0">
              <a:solidFill>
                <a:schemeClr val="tx2"/>
              </a:solidFill>
              <a:latin typeface="+mn-lt"/>
            </a:endParaRPr>
          </a:p>
          <a:p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Unterricht in einer ansprechenden und überschaubaren</a:t>
            </a: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Umgebung einer engen Schulgemeinschaft</a:t>
            </a:r>
          </a:p>
          <a:p>
            <a:endParaRPr lang="de-DE" altLang="de-DE" sz="2000" dirty="0">
              <a:solidFill>
                <a:schemeClr val="tx2"/>
              </a:solidFill>
              <a:latin typeface="+mn-lt"/>
            </a:endParaRPr>
          </a:p>
          <a:p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Erziehung zu selbstbestimmtem und verantwortungs-</a:t>
            </a: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bewusstem Handeln</a:t>
            </a:r>
          </a:p>
          <a:p>
            <a:endParaRPr lang="de-DE" altLang="de-DE" sz="2000" dirty="0">
              <a:solidFill>
                <a:schemeClr val="tx2"/>
              </a:solidFill>
              <a:latin typeface="+mn-lt"/>
            </a:endParaRPr>
          </a:p>
          <a:p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Enge und vertrauensvolle Zusammenarbeit</a:t>
            </a: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zwischen Schule und  Elternhaus</a:t>
            </a:r>
            <a:endParaRPr lang="de-DE" altLang="de-DE" sz="28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Grafik 9" descr="Schulwerk-Logo_rund_medium2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512" y="-977"/>
            <a:ext cx="9180512" cy="1502404"/>
            <a:chOff x="-36512" y="-977"/>
            <a:chExt cx="9180512" cy="1502404"/>
          </a:xfrm>
        </p:grpSpPr>
        <p:sp>
          <p:nvSpPr>
            <p:cNvPr id="4" name="Textfeld 3"/>
            <p:cNvSpPr txBox="1"/>
            <p:nvPr/>
          </p:nvSpPr>
          <p:spPr>
            <a:xfrm>
              <a:off x="-36512" y="11663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Benedictus-</a:t>
              </a:r>
            </a:p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Realschule 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-977"/>
              <a:ext cx="1992000" cy="1502404"/>
            </a:xfrm>
            <a:prstGeom prst="rect">
              <a:avLst/>
            </a:prstGeom>
          </p:spPr>
        </p:pic>
        <p:pic>
          <p:nvPicPr>
            <p:cNvPr id="6" name="Grafik 2" descr="DSC015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6" r="20223"/>
            <a:stretch/>
          </p:blipFill>
          <p:spPr bwMode="auto">
            <a:xfrm>
              <a:off x="6847843" y="-977"/>
              <a:ext cx="2296157" cy="14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2" descr="gart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2"/>
            <a:stretch/>
          </p:blipFill>
          <p:spPr bwMode="auto">
            <a:xfrm>
              <a:off x="1403649" y="-977"/>
              <a:ext cx="1862946" cy="15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F:\04-FERTIGE BILDER-JB 1213\Exkursionen\Abschlussfahrt 10 a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6" t="13270" r="6298"/>
            <a:stretch/>
          </p:blipFill>
          <p:spPr bwMode="auto">
            <a:xfrm>
              <a:off x="4876800" y="-977"/>
              <a:ext cx="2264229" cy="15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748545" y="1844824"/>
            <a:ext cx="7772400" cy="4608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altLang="de-DE" sz="2800" b="1" dirty="0">
              <a:solidFill>
                <a:schemeClr val="tx2"/>
              </a:solidFill>
            </a:endParaRPr>
          </a:p>
          <a:p>
            <a:r>
              <a:rPr lang="de-DE" altLang="de-DE" sz="2800" b="1" dirty="0">
                <a:solidFill>
                  <a:schemeClr val="tx2"/>
                </a:solidFill>
              </a:rPr>
              <a:t>Differenzierungen an der Benedictus-Realschule</a:t>
            </a:r>
          </a:p>
          <a:p>
            <a:endParaRPr lang="de-DE" altLang="de-DE" sz="2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endParaRPr lang="de-DE" altLang="de-DE" sz="2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de-DE" altLang="de-DE" sz="2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Differenzierung der 5. Klassen mit</a:t>
            </a:r>
          </a:p>
          <a:p>
            <a:r>
              <a:rPr lang="de-DE" altLang="de-DE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	</a:t>
            </a: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musischer, </a:t>
            </a: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sportlicher </a:t>
            </a:r>
          </a:p>
          <a:p>
            <a:pPr>
              <a:buFontTx/>
              <a:buChar char="-"/>
            </a:pPr>
            <a:r>
              <a:rPr lang="de-DE" altLang="de-DE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kreativer Förderung</a:t>
            </a:r>
          </a:p>
        </p:txBody>
      </p:sp>
      <p:pic>
        <p:nvPicPr>
          <p:cNvPr id="10" name="Grafik 9" descr="Schulwerk-Logo_rund_medium2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4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512" y="-977"/>
            <a:ext cx="9180512" cy="1502404"/>
            <a:chOff x="-36512" y="-977"/>
            <a:chExt cx="9180512" cy="1502404"/>
          </a:xfrm>
        </p:grpSpPr>
        <p:sp>
          <p:nvSpPr>
            <p:cNvPr id="4" name="Textfeld 3"/>
            <p:cNvSpPr txBox="1"/>
            <p:nvPr/>
          </p:nvSpPr>
          <p:spPr>
            <a:xfrm>
              <a:off x="-36512" y="11663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Benedictus-</a:t>
              </a:r>
            </a:p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Realschule 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-977"/>
              <a:ext cx="1992000" cy="1502404"/>
            </a:xfrm>
            <a:prstGeom prst="rect">
              <a:avLst/>
            </a:prstGeom>
          </p:spPr>
        </p:pic>
        <p:pic>
          <p:nvPicPr>
            <p:cNvPr id="6" name="Grafik 2" descr="DSC015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6" r="20223"/>
            <a:stretch/>
          </p:blipFill>
          <p:spPr bwMode="auto">
            <a:xfrm>
              <a:off x="6847843" y="-977"/>
              <a:ext cx="2296157" cy="14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2" descr="gart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2"/>
            <a:stretch/>
          </p:blipFill>
          <p:spPr bwMode="auto">
            <a:xfrm>
              <a:off x="1403649" y="-977"/>
              <a:ext cx="1862946" cy="15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F:\04-FERTIGE BILDER-JB 1213\Exkursionen\Abschlussfahrt 10 a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6" t="13270" r="6298"/>
            <a:stretch/>
          </p:blipFill>
          <p:spPr bwMode="auto">
            <a:xfrm>
              <a:off x="4876800" y="-977"/>
              <a:ext cx="2264229" cy="15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2481382" y="3437970"/>
            <a:ext cx="5194756" cy="708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altLang="de-DE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899592" y="1700808"/>
            <a:ext cx="7739033" cy="48245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 b="1" dirty="0">
                <a:solidFill>
                  <a:schemeClr val="tx2"/>
                </a:solidFill>
              </a:rPr>
              <a:t>Unsere vielfältigen Angebote</a:t>
            </a:r>
          </a:p>
          <a:p>
            <a:endParaRPr lang="de-DE" altLang="de-DE" sz="1800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Tutoren und Schulsanitäter</a:t>
            </a:r>
          </a:p>
          <a:p>
            <a:pPr>
              <a:lnSpc>
                <a:spcPct val="150000"/>
              </a:lnSpc>
            </a:pPr>
            <a:r>
              <a:rPr lang="de-DE" altLang="de-DE" sz="2000" dirty="0" err="1">
                <a:solidFill>
                  <a:schemeClr val="tx2"/>
                </a:solidFill>
                <a:latin typeface="+mn-lt"/>
              </a:rPr>
              <a:t>Kennenlerntag</a:t>
            </a: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im Juli für die neuen 5. Klassen</a:t>
            </a:r>
          </a:p>
          <a:p>
            <a:pPr>
              <a:lnSpc>
                <a:spcPct val="150000"/>
              </a:lnSpc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Einführungswoche für die fünften Klassen</a:t>
            </a:r>
          </a:p>
          <a:p>
            <a:pPr>
              <a:lnSpc>
                <a:spcPct val="150000"/>
              </a:lnSpc>
            </a:pP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Lerncoaching</a:t>
            </a:r>
            <a:r>
              <a:rPr lang="de-DE" altLang="de-DE" sz="20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altLang="de-DE" sz="2000" dirty="0" err="1">
                <a:solidFill>
                  <a:schemeClr val="tx2"/>
                </a:solidFill>
                <a:latin typeface="+mn-lt"/>
              </a:rPr>
              <a:t>Klassleiterstunden</a:t>
            </a: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– Zeit für uns</a:t>
            </a:r>
          </a:p>
          <a:p>
            <a:pPr>
              <a:lnSpc>
                <a:spcPct val="150000"/>
              </a:lnSpc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Schüleraustausch und Klassenfahrten</a:t>
            </a:r>
          </a:p>
          <a:p>
            <a:pPr>
              <a:lnSpc>
                <a:spcPct val="150000"/>
              </a:lnSpc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Exkursionen, Sportwoche, Wintersporttag, Theater- , Konzertfahrten,</a:t>
            </a:r>
          </a:p>
          <a:p>
            <a:pPr>
              <a:lnSpc>
                <a:spcPct val="150000"/>
              </a:lnSpc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Sportturniere, </a:t>
            </a:r>
            <a:r>
              <a:rPr lang="de-DE" altLang="de-DE" sz="2000" dirty="0" err="1">
                <a:solidFill>
                  <a:schemeClr val="tx2"/>
                </a:solidFill>
                <a:latin typeface="+mn-lt"/>
              </a:rPr>
              <a:t>Compassion</a:t>
            </a: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, Ökopassion, gesunde Pause</a:t>
            </a:r>
          </a:p>
          <a:p>
            <a:pPr>
              <a:lnSpc>
                <a:spcPct val="150000"/>
              </a:lnSpc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Berufspraktikum für die 9. Klassen</a:t>
            </a:r>
          </a:p>
          <a:p>
            <a:endParaRPr lang="de-DE" altLang="de-DE" sz="1600" b="1" dirty="0">
              <a:solidFill>
                <a:schemeClr val="tx2"/>
              </a:solidFill>
              <a:latin typeface="+mn-lt"/>
            </a:endParaRPr>
          </a:p>
          <a:p>
            <a:endParaRPr lang="de-DE" altLang="de-DE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Grafik 10" descr="Schulwerk-Logo_rund_medium2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  <p:pic>
        <p:nvPicPr>
          <p:cNvPr id="12" name="Grafik 11" descr="IMG_59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69120">
            <a:off x="192848" y="2922419"/>
            <a:ext cx="2180048" cy="163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018">
            <a:off x="7182878" y="2591345"/>
            <a:ext cx="1652923" cy="255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512" y="-977"/>
            <a:ext cx="9180512" cy="1502404"/>
            <a:chOff x="-36512" y="-977"/>
            <a:chExt cx="9180512" cy="1502404"/>
          </a:xfrm>
        </p:grpSpPr>
        <p:sp>
          <p:nvSpPr>
            <p:cNvPr id="4" name="Textfeld 3"/>
            <p:cNvSpPr txBox="1"/>
            <p:nvPr/>
          </p:nvSpPr>
          <p:spPr>
            <a:xfrm>
              <a:off x="-36512" y="11663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Benedictus-</a:t>
              </a:r>
            </a:p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Realschule 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-977"/>
              <a:ext cx="1992000" cy="1502404"/>
            </a:xfrm>
            <a:prstGeom prst="rect">
              <a:avLst/>
            </a:prstGeom>
          </p:spPr>
        </p:pic>
        <p:pic>
          <p:nvPicPr>
            <p:cNvPr id="6" name="Grafik 2" descr="DSC015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6" r="20223"/>
            <a:stretch/>
          </p:blipFill>
          <p:spPr bwMode="auto">
            <a:xfrm>
              <a:off x="6847843" y="-977"/>
              <a:ext cx="2296157" cy="14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2" descr="gart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2"/>
            <a:stretch/>
          </p:blipFill>
          <p:spPr bwMode="auto">
            <a:xfrm>
              <a:off x="1403649" y="-977"/>
              <a:ext cx="1862946" cy="15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F:\04-FERTIGE BILDER-JB 1213\Exkursionen\Abschlussfahrt 10 a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6" t="13270" r="6298"/>
            <a:stretch/>
          </p:blipFill>
          <p:spPr bwMode="auto">
            <a:xfrm>
              <a:off x="4876800" y="-977"/>
              <a:ext cx="2264229" cy="15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748545" y="1844824"/>
            <a:ext cx="7772400" cy="4608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 b="1" dirty="0">
                <a:solidFill>
                  <a:schemeClr val="tx2"/>
                </a:solidFill>
              </a:rPr>
              <a:t>Wahlpflichtfächergruppen ab Jahrgangsstufe 7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763588" y="2484016"/>
            <a:ext cx="720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solidFill>
                  <a:schemeClr val="tx2"/>
                </a:solidFill>
                <a:latin typeface="+mn-lt"/>
              </a:rPr>
              <a:t>-  Wahlpflichtfächergruppe I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    </a:t>
            </a:r>
            <a:r>
              <a:rPr lang="de-DE" altLang="de-DE" sz="1800" dirty="0">
                <a:solidFill>
                  <a:schemeClr val="tx2"/>
                </a:solidFill>
                <a:latin typeface="+mn-lt"/>
              </a:rPr>
              <a:t>Mathematisch-naturwissenschaftlicher Schwerpunkt</a:t>
            </a: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835025" y="3852441"/>
            <a:ext cx="698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solidFill>
                  <a:schemeClr val="tx2"/>
                </a:solidFill>
                <a:latin typeface="+mn-lt"/>
              </a:rPr>
              <a:t>-  Wahlpflichtfächergruppe II</a:t>
            </a: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   </a:t>
            </a:r>
            <a:r>
              <a:rPr lang="de-DE" altLang="de-DE" sz="1800" dirty="0">
                <a:solidFill>
                  <a:schemeClr val="tx2"/>
                </a:solidFill>
                <a:latin typeface="+mn-lt"/>
              </a:rPr>
              <a:t>Wirtschaftlicher Schwerpunkt</a:t>
            </a:r>
          </a:p>
        </p:txBody>
      </p:sp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1835025" y="5365328"/>
            <a:ext cx="6696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6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e-DE" altLang="de-DE" sz="2000" b="1" dirty="0">
                <a:solidFill>
                  <a:schemeClr val="tx2"/>
                </a:solidFill>
                <a:latin typeface="+mn-lt"/>
              </a:rPr>
              <a:t>-  Wahlpflichtfächergruppe </a:t>
            </a:r>
            <a:r>
              <a:rPr lang="de-DE" altLang="de-DE" sz="2000" b="1" dirty="0" err="1">
                <a:solidFill>
                  <a:schemeClr val="tx2"/>
                </a:solidFill>
                <a:latin typeface="+mn-lt"/>
              </a:rPr>
              <a:t>IIIa</a:t>
            </a: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br>
              <a:rPr lang="de-DE" altLang="de-DE" sz="2000" dirty="0">
                <a:solidFill>
                  <a:schemeClr val="tx2"/>
                </a:solidFill>
                <a:latin typeface="+mn-lt"/>
              </a:rPr>
            </a:b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    </a:t>
            </a:r>
            <a:r>
              <a:rPr lang="de-DE" altLang="de-DE" sz="1800" dirty="0">
                <a:solidFill>
                  <a:schemeClr val="tx2"/>
                </a:solidFill>
                <a:latin typeface="+mn-lt"/>
              </a:rPr>
              <a:t>Sprachlicher Schwerpunkt mit 2. Fremdsprache Französisch</a:t>
            </a:r>
          </a:p>
        </p:txBody>
      </p:sp>
      <p:pic>
        <p:nvPicPr>
          <p:cNvPr id="13" name="Grafik 12" descr="Schulwerk-Logo_rund_medium2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512" y="-977"/>
            <a:ext cx="9180512" cy="1502404"/>
            <a:chOff x="-36512" y="-977"/>
            <a:chExt cx="9180512" cy="1502404"/>
          </a:xfrm>
        </p:grpSpPr>
        <p:sp>
          <p:nvSpPr>
            <p:cNvPr id="4" name="Textfeld 3"/>
            <p:cNvSpPr txBox="1"/>
            <p:nvPr/>
          </p:nvSpPr>
          <p:spPr>
            <a:xfrm>
              <a:off x="-36512" y="11663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Benedictus-</a:t>
              </a:r>
            </a:p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Realschule 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-977"/>
              <a:ext cx="1992000" cy="1502404"/>
            </a:xfrm>
            <a:prstGeom prst="rect">
              <a:avLst/>
            </a:prstGeom>
          </p:spPr>
        </p:pic>
        <p:pic>
          <p:nvPicPr>
            <p:cNvPr id="6" name="Grafik 2" descr="DSC015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6" r="20223"/>
            <a:stretch/>
          </p:blipFill>
          <p:spPr bwMode="auto">
            <a:xfrm>
              <a:off x="6847843" y="-977"/>
              <a:ext cx="2296157" cy="14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2" descr="gart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2"/>
            <a:stretch/>
          </p:blipFill>
          <p:spPr bwMode="auto">
            <a:xfrm>
              <a:off x="1403649" y="-977"/>
              <a:ext cx="1862946" cy="15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F:\04-FERTIGE BILDER-JB 1213\Exkursionen\Abschlussfahrt 10 a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6" t="13270" r="6298"/>
            <a:stretch/>
          </p:blipFill>
          <p:spPr bwMode="auto">
            <a:xfrm>
              <a:off x="4876800" y="-977"/>
              <a:ext cx="2264229" cy="15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748545" y="1844824"/>
            <a:ext cx="7772400" cy="4608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 b="1" dirty="0">
                <a:solidFill>
                  <a:schemeClr val="tx2"/>
                </a:solidFill>
              </a:rPr>
              <a:t>Realschule – was dann?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5800" y="2639786"/>
            <a:ext cx="80772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de-DE" sz="2000" b="1" dirty="0">
                <a:solidFill>
                  <a:schemeClr val="tx2"/>
                </a:solidFill>
              </a:rPr>
              <a:t>1. Spätere berufliche "Schwerpunkte":</a:t>
            </a:r>
          </a:p>
          <a:p>
            <a:pPr>
              <a:buFontTx/>
              <a:buBlip>
                <a:blip r:embed="rId6"/>
              </a:buBlip>
            </a:pPr>
            <a:endParaRPr lang="de-DE" altLang="de-DE" sz="2800" dirty="0">
              <a:solidFill>
                <a:schemeClr val="tx2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66800" y="3249386"/>
            <a:ext cx="73929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85000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accent2"/>
              </a:buClr>
              <a:buSzPct val="80000"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Naturwissenschaftliche, technische und gewerblich technische Berufe in Industrie, Wirtschaft  und Handwerk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066800" y="4392386"/>
            <a:ext cx="7392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85000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accent2"/>
              </a:buClr>
              <a:buSzPct val="80000"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Berufe in der Verwaltung, im Handel, bei Banken und Versicherungen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066800" y="5306786"/>
            <a:ext cx="7392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85000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accent2"/>
              </a:buClr>
              <a:buSzPct val="80000"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Berufe mit vertieften Fremdsprachenkenntnissen, aber auch soziale und hauswirtschaftliche Berufe</a:t>
            </a:r>
          </a:p>
        </p:txBody>
      </p:sp>
      <p:pic>
        <p:nvPicPr>
          <p:cNvPr id="17" name="Grafik 16" descr="Schulwerk-Logo_rund_medium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autoUpdateAnimBg="0"/>
      <p:bldP spid="15" grpId="0" autoUpdateAnimBg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512" y="-977"/>
            <a:ext cx="9180512" cy="1502404"/>
            <a:chOff x="-36512" y="-977"/>
            <a:chExt cx="9180512" cy="1502404"/>
          </a:xfrm>
        </p:grpSpPr>
        <p:sp>
          <p:nvSpPr>
            <p:cNvPr id="4" name="Textfeld 3"/>
            <p:cNvSpPr txBox="1"/>
            <p:nvPr/>
          </p:nvSpPr>
          <p:spPr>
            <a:xfrm>
              <a:off x="-36512" y="11663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Benedictus-</a:t>
              </a:r>
            </a:p>
            <a:p>
              <a:pPr algn="ctr"/>
              <a:r>
                <a:rPr lang="de-DE" sz="1600" b="1" dirty="0">
                  <a:solidFill>
                    <a:schemeClr val="tx2"/>
                  </a:solidFill>
                </a:rPr>
                <a:t>Realschule 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-977"/>
              <a:ext cx="1992000" cy="1502404"/>
            </a:xfrm>
            <a:prstGeom prst="rect">
              <a:avLst/>
            </a:prstGeom>
          </p:spPr>
        </p:pic>
        <p:pic>
          <p:nvPicPr>
            <p:cNvPr id="6" name="Grafik 2" descr="DSC015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76" r="20223"/>
            <a:stretch/>
          </p:blipFill>
          <p:spPr bwMode="auto">
            <a:xfrm>
              <a:off x="6847843" y="-977"/>
              <a:ext cx="2296157" cy="14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2" descr="garten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22"/>
            <a:stretch/>
          </p:blipFill>
          <p:spPr bwMode="auto">
            <a:xfrm>
              <a:off x="1403649" y="-977"/>
              <a:ext cx="1862946" cy="150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F:\04-FERTIGE BILDER-JB 1213\Exkursionen\Abschlussfahrt 10 a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6" t="13270" r="6298"/>
            <a:stretch/>
          </p:blipFill>
          <p:spPr bwMode="auto">
            <a:xfrm>
              <a:off x="4876800" y="-977"/>
              <a:ext cx="2264229" cy="1502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748545" y="1844824"/>
            <a:ext cx="7772400" cy="4608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800" b="1" dirty="0">
                <a:solidFill>
                  <a:schemeClr val="tx2"/>
                </a:solidFill>
              </a:rPr>
              <a:t>Realschule – was dann?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12775" y="2448073"/>
            <a:ext cx="80772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de-DE" sz="2000" b="1" dirty="0">
                <a:solidFill>
                  <a:schemeClr val="tx2"/>
                </a:solidFill>
              </a:rPr>
              <a:t>2. Schulische Weiterbildungsmöglichkeiten:</a:t>
            </a:r>
          </a:p>
          <a:p>
            <a:pPr>
              <a:buFontTx/>
              <a:buBlip>
                <a:blip r:embed="rId6"/>
              </a:buBlip>
            </a:pPr>
            <a:endParaRPr lang="de-DE" altLang="de-DE" sz="2000" dirty="0">
              <a:solidFill>
                <a:schemeClr val="tx2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87624" y="3057673"/>
            <a:ext cx="556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FOS  mit Fachhochschulreife 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bzw. FOS 13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(Hochschulreife mit 2. Fremdsprache)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87624" y="4437112"/>
            <a:ext cx="632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Gymnasium 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87624" y="4941168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BOS  nach abgeschlossener Berufsausbildung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87624" y="5445224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de-DE" altLang="de-DE" sz="2000" dirty="0">
                <a:solidFill>
                  <a:schemeClr val="tx2"/>
                </a:solidFill>
                <a:latin typeface="+mn-lt"/>
              </a:rPr>
              <a:t>Fachschulen </a:t>
            </a:r>
          </a:p>
        </p:txBody>
      </p:sp>
      <p:pic>
        <p:nvPicPr>
          <p:cNvPr id="18" name="Grafik 17" descr="Schulwerk-Logo_rund_medium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692696"/>
            <a:ext cx="752872" cy="7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Bildschirmpräsentation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verw01</dc:creator>
  <cp:lastModifiedBy>A Würstle</cp:lastModifiedBy>
  <cp:revision>8</cp:revision>
  <dcterms:created xsi:type="dcterms:W3CDTF">2020-03-13T13:18:11Z</dcterms:created>
  <dcterms:modified xsi:type="dcterms:W3CDTF">2020-03-25T08:01:47Z</dcterms:modified>
</cp:coreProperties>
</file>